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15" d="100"/>
          <a:sy n="15" d="100"/>
        </p:scale>
        <p:origin x="2438" y="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scale with orange and black text&#10;&#10;Description automatically generated">
            <a:extLst>
              <a:ext uri="{FF2B5EF4-FFF2-40B4-BE49-F238E27FC236}">
                <a16:creationId xmlns:a16="http://schemas.microsoft.com/office/drawing/2014/main" id="{0F1607E3-EC89-EDE7-CEA4-4E284E2300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3584902" y="447040"/>
            <a:ext cx="12604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785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77787B"/>
                </a:solidFill>
                <a:latin typeface="CentraNo2-Book"/>
                <a:cs typeface="CentraNo2-Book"/>
              </a:rPr>
              <a:t>For</a:t>
            </a:r>
            <a:r>
              <a:rPr sz="700" spc="-5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dirty="0">
                <a:solidFill>
                  <a:srgbClr val="77787B"/>
                </a:solidFill>
                <a:latin typeface="CentraNo2-Book"/>
                <a:cs typeface="CentraNo2-Book"/>
              </a:rPr>
              <a:t>eligible</a:t>
            </a:r>
            <a:r>
              <a:rPr sz="700" spc="-5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dirty="0">
                <a:solidFill>
                  <a:srgbClr val="77787B"/>
                </a:solidFill>
                <a:latin typeface="CentraNo2-Book"/>
                <a:cs typeface="CentraNo2-Book"/>
              </a:rPr>
              <a:t>Cigna</a:t>
            </a:r>
            <a:r>
              <a:rPr sz="700" spc="-5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spc="-10" dirty="0">
                <a:solidFill>
                  <a:srgbClr val="77787B"/>
                </a:solidFill>
                <a:latin typeface="CentraNo2-Book"/>
                <a:cs typeface="CentraNo2-Book"/>
              </a:rPr>
              <a:t>employees</a:t>
            </a:r>
            <a:r>
              <a:rPr sz="700" spc="500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dirty="0">
                <a:solidFill>
                  <a:srgbClr val="77787B"/>
                </a:solidFill>
                <a:latin typeface="CentraNo2-Book"/>
                <a:cs typeface="CentraNo2-Book"/>
              </a:rPr>
              <a:t>and</a:t>
            </a:r>
            <a:r>
              <a:rPr sz="700" spc="5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dirty="0">
                <a:solidFill>
                  <a:srgbClr val="77787B"/>
                </a:solidFill>
                <a:latin typeface="CentraNo2-Book"/>
                <a:cs typeface="CentraNo2-Book"/>
              </a:rPr>
              <a:t>their</a:t>
            </a:r>
            <a:r>
              <a:rPr sz="700" spc="10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spc="-10" dirty="0">
                <a:solidFill>
                  <a:srgbClr val="77787B"/>
                </a:solidFill>
                <a:latin typeface="CentraNo2-Book"/>
                <a:cs typeface="CentraNo2-Book"/>
              </a:rPr>
              <a:t>covered</a:t>
            </a:r>
            <a:r>
              <a:rPr sz="700" spc="10" dirty="0">
                <a:solidFill>
                  <a:srgbClr val="77787B"/>
                </a:solidFill>
                <a:latin typeface="CentraNo2-Book"/>
                <a:cs typeface="CentraNo2-Book"/>
              </a:rPr>
              <a:t> </a:t>
            </a:r>
            <a:r>
              <a:rPr sz="700" spc="-10" dirty="0">
                <a:solidFill>
                  <a:srgbClr val="77787B"/>
                </a:solidFill>
                <a:latin typeface="CentraNo2-Book"/>
                <a:cs typeface="CentraNo2-Book"/>
              </a:rPr>
              <a:t>dependents</a:t>
            </a:r>
            <a:endParaRPr sz="700" dirty="0">
              <a:latin typeface="CentraNo2-Book"/>
              <a:cs typeface="CentraNo2-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3864" y="4800600"/>
            <a:ext cx="3368040" cy="1092200"/>
          </a:xfrm>
          <a:custGeom>
            <a:avLst/>
            <a:gdLst/>
            <a:ahLst/>
            <a:cxnLst/>
            <a:rect l="l" t="t" r="r" b="b"/>
            <a:pathLst>
              <a:path w="3368040" h="1092200">
                <a:moveTo>
                  <a:pt x="3114040" y="0"/>
                </a:moveTo>
                <a:lnTo>
                  <a:pt x="0" y="0"/>
                </a:lnTo>
                <a:lnTo>
                  <a:pt x="0" y="838200"/>
                </a:lnTo>
                <a:lnTo>
                  <a:pt x="4092" y="883857"/>
                </a:lnTo>
                <a:lnTo>
                  <a:pt x="15890" y="926830"/>
                </a:lnTo>
                <a:lnTo>
                  <a:pt x="34677" y="966400"/>
                </a:lnTo>
                <a:lnTo>
                  <a:pt x="59736" y="1001850"/>
                </a:lnTo>
                <a:lnTo>
                  <a:pt x="90349" y="1032463"/>
                </a:lnTo>
                <a:lnTo>
                  <a:pt x="125799" y="1057522"/>
                </a:lnTo>
                <a:lnTo>
                  <a:pt x="165369" y="1076309"/>
                </a:lnTo>
                <a:lnTo>
                  <a:pt x="208342" y="1088107"/>
                </a:lnTo>
                <a:lnTo>
                  <a:pt x="254000" y="1092200"/>
                </a:lnTo>
                <a:lnTo>
                  <a:pt x="3114040" y="1092200"/>
                </a:lnTo>
                <a:lnTo>
                  <a:pt x="3159697" y="1088107"/>
                </a:lnTo>
                <a:lnTo>
                  <a:pt x="3202670" y="1076309"/>
                </a:lnTo>
                <a:lnTo>
                  <a:pt x="3242240" y="1057522"/>
                </a:lnTo>
                <a:lnTo>
                  <a:pt x="3277690" y="1032463"/>
                </a:lnTo>
                <a:lnTo>
                  <a:pt x="3308303" y="1001850"/>
                </a:lnTo>
                <a:lnTo>
                  <a:pt x="3333362" y="966400"/>
                </a:lnTo>
                <a:lnTo>
                  <a:pt x="3352149" y="926830"/>
                </a:lnTo>
                <a:lnTo>
                  <a:pt x="3363947" y="883857"/>
                </a:lnTo>
                <a:lnTo>
                  <a:pt x="3368040" y="838200"/>
                </a:lnTo>
                <a:lnTo>
                  <a:pt x="3368040" y="254000"/>
                </a:lnTo>
                <a:lnTo>
                  <a:pt x="3363947" y="208342"/>
                </a:lnTo>
                <a:lnTo>
                  <a:pt x="3352149" y="165369"/>
                </a:lnTo>
                <a:lnTo>
                  <a:pt x="3333362" y="125799"/>
                </a:lnTo>
                <a:lnTo>
                  <a:pt x="3308303" y="90349"/>
                </a:lnTo>
                <a:lnTo>
                  <a:pt x="3277690" y="59736"/>
                </a:lnTo>
                <a:lnTo>
                  <a:pt x="3242240" y="34677"/>
                </a:lnTo>
                <a:lnTo>
                  <a:pt x="3202670" y="15890"/>
                </a:lnTo>
                <a:lnTo>
                  <a:pt x="3159697" y="4092"/>
                </a:lnTo>
                <a:lnTo>
                  <a:pt x="3114040" y="0"/>
                </a:lnTo>
                <a:close/>
              </a:path>
            </a:pathLst>
          </a:custGeom>
          <a:solidFill>
            <a:srgbClr val="E85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1664" y="4886157"/>
            <a:ext cx="2972435" cy="63944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 marR="30480" indent="50800">
              <a:lnSpc>
                <a:spcPct val="104900"/>
              </a:lnSpc>
              <a:spcBef>
                <a:spcPts val="20"/>
              </a:spcBef>
            </a:pP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Register</a:t>
            </a:r>
            <a:r>
              <a:rPr sz="1300" spc="-2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on</a:t>
            </a:r>
            <a:r>
              <a:rPr sz="1300" spc="-2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the</a:t>
            </a:r>
            <a:r>
              <a:rPr sz="1300" spc="-2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myCigna</a:t>
            </a:r>
            <a:r>
              <a:rPr sz="1125" baseline="33333" dirty="0">
                <a:solidFill>
                  <a:srgbClr val="FFFFFF"/>
                </a:solidFill>
                <a:latin typeface="CentraNo2-Medium"/>
                <a:cs typeface="CentraNo2-Medium"/>
              </a:rPr>
              <a:t>®</a:t>
            </a:r>
            <a:r>
              <a:rPr sz="1125" spc="157" baseline="33333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website</a:t>
            </a:r>
            <a:r>
              <a:rPr sz="1300" spc="-2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CentraNo2-Medium"/>
                <a:cs typeface="CentraNo2-Medium"/>
              </a:rPr>
              <a:t>or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app</a:t>
            </a:r>
            <a:r>
              <a:rPr sz="1300" spc="-25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to</a:t>
            </a:r>
            <a:r>
              <a:rPr sz="1300" spc="-1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receive</a:t>
            </a:r>
            <a:r>
              <a:rPr sz="1300" spc="-1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additional</a:t>
            </a:r>
            <a:r>
              <a:rPr sz="1300" spc="-10" dirty="0">
                <a:solidFill>
                  <a:srgbClr val="FFFFFF"/>
                </a:solidFill>
                <a:latin typeface="CentraNo2-Medium"/>
                <a:cs typeface="CentraNo2-Medium"/>
              </a:rPr>
              <a:t> information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when</a:t>
            </a:r>
            <a:r>
              <a:rPr sz="1300" spc="-10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Omada</a:t>
            </a:r>
            <a:r>
              <a:rPr sz="1300" spc="-5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is</a:t>
            </a:r>
            <a:r>
              <a:rPr sz="1300" spc="-5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open</a:t>
            </a:r>
            <a:r>
              <a:rPr sz="1300" spc="-5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dirty="0">
                <a:solidFill>
                  <a:srgbClr val="FFFFFF"/>
                </a:solidFill>
                <a:latin typeface="CentraNo2-Medium"/>
                <a:cs typeface="CentraNo2-Medium"/>
              </a:rPr>
              <a:t>for</a:t>
            </a:r>
            <a:r>
              <a:rPr sz="1300" spc="-5" dirty="0">
                <a:solidFill>
                  <a:srgbClr val="FFFFFF"/>
                </a:solidFill>
                <a:latin typeface="CentraNo2-Medium"/>
                <a:cs typeface="CentraNo2-Medium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CentraNo2-Medium"/>
                <a:cs typeface="CentraNo2-Medium"/>
              </a:rPr>
              <a:t>applications</a:t>
            </a:r>
            <a:endParaRPr sz="1300">
              <a:latin typeface="CentraNo2-Medium"/>
              <a:cs typeface="CentraNo2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435" y="8153400"/>
            <a:ext cx="6653530" cy="35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If</a:t>
            </a:r>
            <a:r>
              <a:rPr sz="900" spc="-2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you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or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your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covered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adult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dependents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are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enrolled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in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the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company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medical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plan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offered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through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Cigna,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are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at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risk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for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type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spc="-50" dirty="0">
                <a:solidFill>
                  <a:srgbClr val="231F20"/>
                </a:solidFill>
                <a:latin typeface="CentraNo2-Book"/>
                <a:cs typeface="CentraNo2-Book"/>
              </a:rPr>
              <a:t>2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 diabetes</a:t>
            </a:r>
            <a:r>
              <a:rPr sz="900" spc="-2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or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heart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disease,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and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are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accepted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into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the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program,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you’ll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receive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the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program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at</a:t>
            </a:r>
            <a:r>
              <a:rPr sz="9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dirty="0">
                <a:solidFill>
                  <a:srgbClr val="231F20"/>
                </a:solidFill>
                <a:latin typeface="CentraNo2-Book"/>
                <a:cs typeface="CentraNo2-Book"/>
              </a:rPr>
              <a:t>no</a:t>
            </a:r>
            <a:r>
              <a:rPr sz="900" spc="-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CentraNo2-Book"/>
                <a:cs typeface="CentraNo2-Book"/>
              </a:rPr>
              <a:t>cost.</a:t>
            </a:r>
            <a:endParaRPr sz="900" dirty="0">
              <a:latin typeface="CentraNo2-Book"/>
              <a:cs typeface="CentraNo2-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1666" y="5618834"/>
            <a:ext cx="2972435" cy="24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700" marR="5080" indent="-1143635">
              <a:lnSpc>
                <a:spcPct val="107100"/>
              </a:lnSpc>
              <a:spcBef>
                <a:spcPts val="100"/>
              </a:spcBef>
            </a:pPr>
            <a:r>
              <a:rPr sz="700" dirty="0">
                <a:solidFill>
                  <a:srgbClr val="FFFFFF"/>
                </a:solidFill>
                <a:latin typeface="CentraNo2-Book"/>
                <a:cs typeface="CentraNo2-Book"/>
              </a:rPr>
              <a:t>If you’ve already registered on the myCigna website or app, there is no need to re-register</a:t>
            </a:r>
            <a:endParaRPr sz="700" dirty="0">
              <a:latin typeface="CentraNo2-Book"/>
              <a:cs typeface="CentraNo2-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3864" y="2097647"/>
            <a:ext cx="3289935" cy="83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333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Cigna</a:t>
            </a:r>
            <a:r>
              <a:rPr sz="1000" spc="-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is offering Omada</a:t>
            </a:r>
            <a:r>
              <a:rPr sz="825" baseline="35353" dirty="0">
                <a:solidFill>
                  <a:srgbClr val="231F20"/>
                </a:solidFill>
                <a:latin typeface="CentraNo2-Book"/>
                <a:cs typeface="CentraNo2-Book"/>
              </a:rPr>
              <a:t>®</a:t>
            </a:r>
            <a:r>
              <a:rPr sz="825" spc="157" baseline="35353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to</a:t>
            </a:r>
            <a:r>
              <a:rPr sz="1000" spc="-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help members </a:t>
            </a:r>
            <a:r>
              <a:rPr sz="1000" spc="-10" dirty="0">
                <a:solidFill>
                  <a:srgbClr val="231F20"/>
                </a:solidFill>
                <a:latin typeface="CentraNo2-Book"/>
                <a:cs typeface="CentraNo2-Book"/>
              </a:rPr>
              <a:t>manage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weight</a:t>
            </a:r>
            <a:r>
              <a:rPr sz="1000" spc="-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and</a:t>
            </a:r>
            <a:r>
              <a:rPr sz="1000" spc="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create</a:t>
            </a:r>
            <a:r>
              <a:rPr sz="1000" spc="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healthier</a:t>
            </a:r>
            <a:r>
              <a:rPr sz="1000" spc="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habits</a:t>
            </a:r>
            <a:r>
              <a:rPr sz="1000" spc="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with</a:t>
            </a:r>
            <a:r>
              <a:rPr sz="1000" spc="10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one-on-</a:t>
            </a:r>
            <a:r>
              <a:rPr sz="1000" spc="-25" dirty="0">
                <a:solidFill>
                  <a:srgbClr val="231F20"/>
                </a:solidFill>
                <a:latin typeface="CentraNo2-Book"/>
                <a:cs typeface="CentraNo2-Book"/>
              </a:rPr>
              <a:t>one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personal</a:t>
            </a:r>
            <a:r>
              <a:rPr sz="1000" spc="-1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coaching and</a:t>
            </a:r>
            <a:r>
              <a:rPr sz="1000" spc="-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the tools needed</a:t>
            </a:r>
            <a:r>
              <a:rPr sz="1000" spc="-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to make </a:t>
            </a:r>
            <a:r>
              <a:rPr sz="1000" spc="-10" dirty="0">
                <a:solidFill>
                  <a:srgbClr val="231F20"/>
                </a:solidFill>
                <a:latin typeface="CentraNo2-Book"/>
                <a:cs typeface="CentraNo2-Book"/>
              </a:rPr>
              <a:t>long-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lasting</a:t>
            </a:r>
            <a:r>
              <a:rPr sz="1000" spc="-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dirty="0">
                <a:solidFill>
                  <a:srgbClr val="231F20"/>
                </a:solidFill>
                <a:latin typeface="CentraNo2-Book"/>
                <a:cs typeface="CentraNo2-Book"/>
              </a:rPr>
              <a:t>health</a:t>
            </a:r>
            <a:r>
              <a:rPr sz="1000" spc="5" dirty="0">
                <a:solidFill>
                  <a:srgbClr val="231F20"/>
                </a:solidFill>
                <a:latin typeface="CentraNo2-Book"/>
                <a:cs typeface="CentraNo2-Book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CentraNo2-Book"/>
                <a:cs typeface="CentraNo2-Book"/>
              </a:rPr>
              <a:t>changes.</a:t>
            </a:r>
            <a:endParaRPr sz="1000" dirty="0">
              <a:latin typeface="CentraNo2-Book"/>
              <a:cs typeface="CentraNo2-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4167" y="9005543"/>
            <a:ext cx="7124065" cy="72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*Certain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features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and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smart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devices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are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only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available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if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you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meet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program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and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clinical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eligibility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CentraNo2-Book"/>
                <a:cs typeface="CentraNo2-Book"/>
              </a:rPr>
              <a:t>requirements.</a:t>
            </a:r>
            <a:endParaRPr sz="700" dirty="0">
              <a:latin typeface="CentraNo2-Book"/>
              <a:cs typeface="CentraNo2-Boo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50" dirty="0">
              <a:latin typeface="CentraNo2-Book"/>
              <a:cs typeface="CentraNo2-Book"/>
            </a:endParaRPr>
          </a:p>
          <a:p>
            <a:pPr marL="50800">
              <a:lnSpc>
                <a:spcPct val="100000"/>
              </a:lnSpc>
            </a:pP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Images,</a:t>
            </a:r>
            <a:r>
              <a:rPr sz="700" spc="9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including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apps,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do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not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reflect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real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members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or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information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about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specific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CentraNo2-Book"/>
                <a:cs typeface="CentraNo2-Book"/>
              </a:rPr>
              <a:t>person</a:t>
            </a:r>
            <a:endParaRPr sz="700" dirty="0">
              <a:latin typeface="CentraNo2-Book"/>
              <a:cs typeface="CentraNo2-Book"/>
            </a:endParaRPr>
          </a:p>
          <a:p>
            <a:pPr marL="50800" marR="43180">
              <a:lnSpc>
                <a:spcPct val="107100"/>
              </a:lnSpc>
              <a:spcBef>
                <a:spcPts val="400"/>
              </a:spcBef>
            </a:pP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The</a:t>
            </a:r>
            <a:r>
              <a:rPr sz="700" spc="114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Omada</a:t>
            </a:r>
            <a:r>
              <a:rPr sz="600" spc="15" baseline="34722" dirty="0">
                <a:solidFill>
                  <a:srgbClr val="58595B"/>
                </a:solidFill>
                <a:latin typeface="CentraNo2-Book"/>
                <a:cs typeface="CentraNo2-Book"/>
              </a:rPr>
              <a:t>®</a:t>
            </a:r>
            <a:r>
              <a:rPr sz="600" spc="104" baseline="34722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program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is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administered</a:t>
            </a:r>
            <a:r>
              <a:rPr sz="700" spc="114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by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Omada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Health,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Inc.,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an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independent</a:t>
            </a:r>
            <a:r>
              <a:rPr sz="700" spc="114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third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party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service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provider.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All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Cigna</a:t>
            </a:r>
            <a:r>
              <a:rPr sz="700" spc="114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Healthcare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products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and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services</a:t>
            </a:r>
            <a:r>
              <a:rPr sz="700" spc="12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CentraNo2-Book"/>
                <a:cs typeface="CentraNo2-Book"/>
              </a:rPr>
              <a:t>are</a:t>
            </a:r>
            <a:r>
              <a:rPr sz="700" spc="50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provided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exclusively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by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or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through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operating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subsidiaries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of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The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Cigna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Group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or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its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affiliates.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The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Omada</a:t>
            </a:r>
            <a:r>
              <a:rPr sz="600" spc="15" baseline="34722" dirty="0">
                <a:solidFill>
                  <a:srgbClr val="58595B"/>
                </a:solidFill>
                <a:latin typeface="CentraNo2-Book"/>
                <a:cs typeface="CentraNo2-Book"/>
              </a:rPr>
              <a:t>®</a:t>
            </a:r>
            <a:r>
              <a:rPr sz="600" spc="254" baseline="34722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program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is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not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administered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by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Cigna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Healthcare.</a:t>
            </a:r>
            <a:r>
              <a:rPr sz="700" spc="11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-25" dirty="0">
                <a:solidFill>
                  <a:srgbClr val="58595B"/>
                </a:solidFill>
                <a:latin typeface="CentraNo2-Book"/>
                <a:cs typeface="CentraNo2-Book"/>
              </a:rPr>
              <a:t>It</a:t>
            </a:r>
            <a:r>
              <a:rPr sz="700" spc="50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is</a:t>
            </a:r>
            <a:r>
              <a:rPr sz="700" spc="10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administered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solely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by</a:t>
            </a:r>
            <a:r>
              <a:rPr sz="700" spc="10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Omada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Health,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Inc.</a:t>
            </a:r>
            <a:r>
              <a:rPr sz="700" spc="10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which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is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responsible</a:t>
            </a:r>
            <a:r>
              <a:rPr sz="700" spc="100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for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10" dirty="0">
                <a:solidFill>
                  <a:srgbClr val="58595B"/>
                </a:solidFill>
                <a:latin typeface="CentraNo2-Book"/>
                <a:cs typeface="CentraNo2-Book"/>
              </a:rPr>
              <a:t>the</a:t>
            </a:r>
            <a:r>
              <a:rPr sz="700" spc="105" dirty="0">
                <a:solidFill>
                  <a:srgbClr val="58595B"/>
                </a:solidFill>
                <a:latin typeface="CentraNo2-Book"/>
                <a:cs typeface="CentraNo2-Book"/>
              </a:rPr>
              <a:t> </a:t>
            </a:r>
            <a:r>
              <a:rPr sz="700" spc="-10" dirty="0">
                <a:solidFill>
                  <a:srgbClr val="58595B"/>
                </a:solidFill>
                <a:latin typeface="CentraNo2-Book"/>
                <a:cs typeface="CentraNo2-Book"/>
              </a:rPr>
              <a:t>program.</a:t>
            </a:r>
            <a:endParaRPr sz="700" dirty="0">
              <a:latin typeface="CentraNo2-Book"/>
              <a:cs typeface="CentraNo2-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219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CentraNo2-Book</vt:lpstr>
      <vt:lpstr>CentraNo2-Medium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Pierson, John S      HHHH</dc:creator>
  <cp:lastModifiedBy>Pierson, John S      HHHH</cp:lastModifiedBy>
  <cp:revision>2</cp:revision>
  <dcterms:created xsi:type="dcterms:W3CDTF">2023-11-29T16:34:17Z</dcterms:created>
  <dcterms:modified xsi:type="dcterms:W3CDTF">2024-01-08T21:15:18Z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2023-11-29T00:00:00Z</vt:filetime>
  </property>
  <property fmtid="{D5CDD505-2E9C-101B-9397-08002B2CF9AE}" pid="3" name="Creator">
    <vt:lpwstr>Adobe InDesign 19.0 (Macintosh)</vt:lpwstr>
  </property>
  <property fmtid="{D5CDD505-2E9C-101B-9397-08002B2CF9AE}" pid="4" name="LastSaved">
    <vt:filetime>2023-11-29T00:00:00Z</vt:filetime>
  </property>
  <property fmtid="{D5CDD505-2E9C-101B-9397-08002B2CF9AE}" pid="5" name="Producer">
    <vt:lpwstr>Adobe PDF Library 17.0</vt:lpwstr>
  </property>
</Properties>
</file>